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Montserrat Medium" panose="020B0604020202020204" charset="0"/>
      <p:regular r:id="rId13"/>
      <p:bold r:id="rId14"/>
      <p:italic r:id="rId15"/>
      <p:boldItalic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18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4e3f20c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4e3f20c4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Nathalie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e2ebe5f84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e2ebe5f84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e25a0be3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e25a0be3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4444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Nathalie: Martin is a requirements engineer and ux designer in the financial industry. </a:t>
            </a:r>
            <a:endParaRPr sz="13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4444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Martin: Nathalie is a software engineer for web applications and agile coach. </a:t>
            </a:r>
            <a:endParaRPr sz="13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4444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 both study together Human Computer Interaction Design at the University of Applied Sciences in Rapperswil and got in touch with the IA element for the first time in our studies. </a:t>
            </a:r>
            <a:endParaRPr sz="13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4444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152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e56d51baf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e56d51baf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Martin:</a:t>
            </a:r>
            <a:br>
              <a:rPr lang="en" sz="1200"/>
            </a:br>
            <a:r>
              <a:rPr lang="en" sz="1200"/>
              <a:t>Today, we are telling you some insights of our case-study, which we have written in our studies in Information Architecture.</a:t>
            </a:r>
            <a:br>
              <a:rPr lang="en" sz="1200"/>
            </a:br>
            <a:r>
              <a:rPr lang="en" sz="1200"/>
              <a:t>We analyzed the website of a railway company and wanna share our approach, results and learnings with you.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e484e11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e484e11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Martin:</a:t>
            </a:r>
            <a:br>
              <a:rPr lang="en" sz="1200"/>
            </a:br>
            <a:r>
              <a:rPr lang="en" sz="1200"/>
              <a:t>First of all, we have read the book Designing Connected Content from Mike &amp; Carrie. </a:t>
            </a:r>
            <a:br>
              <a:rPr lang="en" sz="1200"/>
            </a:br>
            <a:r>
              <a:rPr lang="en" sz="1200"/>
              <a:t>The book shows the IA-process from building information structures until entering data into your Content Management System.</a:t>
            </a:r>
            <a:br>
              <a:rPr lang="en" sz="1200"/>
            </a:br>
            <a:r>
              <a:rPr lang="en" sz="1200"/>
              <a:t>We recommend this book for a brief introduction in Information Architecture in general and for Content &amp; Domain Modeling in specific. </a:t>
            </a: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e207d6080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e207d6080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Martin:</a:t>
            </a:r>
            <a:br>
              <a:rPr lang="en"/>
            </a:br>
            <a:r>
              <a:rPr lang="en"/>
              <a:t>Content inventory: Urls well formed, hierarchy matches navigation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cases &amp; scenarios: Based on user research, helps for a good preparation for the expert interview and focus for domain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Expert interview: Helps understanding the domain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Domain model: Visualize the domain objects and their relations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Expert review: Validate domain model &amp; underlying assumptions with the experts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model: Derive from domain model with focus on presentation for the user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655aa8da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655aa8da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Nathalie: </a:t>
            </a:r>
            <a:br>
              <a:rPr lang="en"/>
            </a:br>
            <a:r>
              <a:rPr lang="en"/>
              <a:t>Important factors: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Domain objects and technical terms for them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Relations between domain objects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Craw’s foot-Notation for cardinalities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Understand the domain and visualize this know-how about the domain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d2bb0120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d2bb0120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Nathalie: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Important factors: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Content objects always with attributes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Relations between content objects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Cardinalities and relations can change from the Domain Model to the Content Model.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Example: Offer-Voucher-Relation: Link from Offer to Voucher and back.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Goal: Visualize the content and how it is linked to each other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e2ebe5f84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e2ebe5f84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Nathalie:</a:t>
            </a:r>
            <a:br>
              <a:rPr lang="en"/>
            </a:br>
            <a:r>
              <a:rPr lang="en"/>
              <a:t>We have seen, that the domain object “Transport good”, which is quite generic has to be split into the content objects named Passenger, Accessory and Container.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d4e3f20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d4e3f20c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Punkte 1, 3 und 5 für Martin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Punkte 2 + 4 für Nathalie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Good Information Architecture should be based on User Research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For me as a developer it helped me, that Domain Modeling is similar to DB or class Modeling.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The domain model should be iterated and refined together with experts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It helped us to sketch some screens, refine content model based on sketches and so on…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Because we model future use cases, the content model could remain stable over several user interface redesigns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6793" y="0"/>
            <a:ext cx="993759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IA from outer space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case-study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 t="15732"/>
          <a:stretch/>
        </p:blipFill>
        <p:spPr>
          <a:xfrm>
            <a:off x="0" y="0"/>
            <a:ext cx="9144004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>
            <a:spLocks noGrp="1"/>
          </p:cNvSpPr>
          <p:nvPr>
            <p:ph type="ctrTitle"/>
          </p:nvPr>
        </p:nvSpPr>
        <p:spPr>
          <a:xfrm rot="-1128">
            <a:off x="0" y="595"/>
            <a:ext cx="9144000" cy="51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Thank you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Foto, Mann, haltend, Personen enthält.&#10;&#10;Automatisch generierte Beschreibung">
            <a:extLst>
              <a:ext uri="{FF2B5EF4-FFF2-40B4-BE49-F238E27FC236}">
                <a16:creationId xmlns:a16="http://schemas.microsoft.com/office/drawing/2014/main" id="{67969E7E-23A9-449D-9ABE-52033010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74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t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Starting point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191650" y="1267875"/>
            <a:ext cx="4380300" cy="3705000"/>
          </a:xfrm>
          <a:prstGeom prst="roundRect">
            <a:avLst>
              <a:gd name="adj" fmla="val 16667"/>
            </a:avLst>
          </a:prstGeom>
          <a:solidFill>
            <a:srgbClr val="674925">
              <a:alpha val="64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4294967295"/>
          </p:nvPr>
        </p:nvSpPr>
        <p:spPr>
          <a:xfrm>
            <a:off x="467025" y="1337950"/>
            <a:ext cx="4104900" cy="3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Railway company</a:t>
            </a:r>
            <a:endParaRPr sz="2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●"/>
            </a:pPr>
            <a: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with 1’500 employees and </a:t>
            </a:r>
            <a:b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12’000’000 guests a year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●"/>
            </a:pPr>
            <a: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Offers a big variety of products </a:t>
            </a:r>
            <a:b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&amp; services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800100" lvl="1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Char char="○"/>
            </a:pP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individuals and companies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●"/>
            </a:pPr>
            <a: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Their website contains a huge </a:t>
            </a:r>
            <a:b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amount of information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800100" lvl="1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Char char="○"/>
            </a:pP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different target groups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800100" lvl="1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Char char="○"/>
            </a:pP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growing content, sometimes not </a:t>
            </a:r>
            <a:b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compliant with rules &amp; guidelines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t="12349"/>
          <a:stretch/>
        </p:blipFill>
        <p:spPr>
          <a:xfrm>
            <a:off x="0" y="0"/>
            <a:ext cx="9144003" cy="534222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303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Reading the book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37175" y="3316475"/>
            <a:ext cx="4168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Medium"/>
                <a:ea typeface="Montserrat Medium"/>
                <a:cs typeface="Montserrat Medium"/>
                <a:sym typeface="Montserrat Medium"/>
              </a:rPr>
              <a:t>by Mike Atherton &amp; Carrie Hane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332751" y="1197125"/>
            <a:ext cx="2915400" cy="1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Designing Connected Content</a:t>
            </a:r>
            <a:endParaRPr sz="3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t="15734" b="-8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303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Approach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91" name="Google Shape;91;p17"/>
          <p:cNvGrpSpPr/>
          <p:nvPr/>
        </p:nvGrpSpPr>
        <p:grpSpPr>
          <a:xfrm>
            <a:off x="312325" y="1255375"/>
            <a:ext cx="5083875" cy="548635"/>
            <a:chOff x="312325" y="398475"/>
            <a:chExt cx="5083875" cy="1015050"/>
          </a:xfrm>
        </p:grpSpPr>
        <p:sp>
          <p:nvSpPr>
            <p:cNvPr id="92" name="Google Shape;92;p17"/>
            <p:cNvSpPr/>
            <p:nvPr/>
          </p:nvSpPr>
          <p:spPr>
            <a:xfrm rot="-5400000">
              <a:off x="3591675" y="-391000"/>
              <a:ext cx="1015050" cy="2594000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312325" y="398500"/>
              <a:ext cx="2706600" cy="1014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 txBox="1"/>
            <p:nvPr/>
          </p:nvSpPr>
          <p:spPr>
            <a:xfrm>
              <a:off x="495300" y="398625"/>
              <a:ext cx="4238700" cy="101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latin typeface="Montserrat Medium"/>
                  <a:ea typeface="Montserrat Medium"/>
                  <a:cs typeface="Montserrat Medium"/>
                  <a:sym typeface="Montserrat Medium"/>
                </a:rPr>
                <a:t>Content inventory</a:t>
              </a:r>
              <a:endParaRPr sz="26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95" name="Google Shape;95;p17"/>
          <p:cNvGrpSpPr/>
          <p:nvPr/>
        </p:nvGrpSpPr>
        <p:grpSpPr>
          <a:xfrm>
            <a:off x="312325" y="1985475"/>
            <a:ext cx="5083875" cy="548635"/>
            <a:chOff x="312325" y="398475"/>
            <a:chExt cx="5083875" cy="1015050"/>
          </a:xfrm>
        </p:grpSpPr>
        <p:sp>
          <p:nvSpPr>
            <p:cNvPr id="96" name="Google Shape;96;p17"/>
            <p:cNvSpPr/>
            <p:nvPr/>
          </p:nvSpPr>
          <p:spPr>
            <a:xfrm rot="-5400000">
              <a:off x="3591675" y="-391000"/>
              <a:ext cx="1015050" cy="2594000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312325" y="398500"/>
              <a:ext cx="2706600" cy="1014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 txBox="1"/>
            <p:nvPr/>
          </p:nvSpPr>
          <p:spPr>
            <a:xfrm>
              <a:off x="495300" y="398625"/>
              <a:ext cx="4238700" cy="101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latin typeface="Montserrat Medium"/>
                  <a:ea typeface="Montserrat Medium"/>
                  <a:cs typeface="Montserrat Medium"/>
                  <a:sym typeface="Montserrat Medium"/>
                </a:rPr>
                <a:t>Use cases &amp; scenarios</a:t>
              </a:r>
              <a:endParaRPr sz="26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99" name="Google Shape;99;p17"/>
          <p:cNvGrpSpPr/>
          <p:nvPr/>
        </p:nvGrpSpPr>
        <p:grpSpPr>
          <a:xfrm>
            <a:off x="312325" y="2715575"/>
            <a:ext cx="5083875" cy="548635"/>
            <a:chOff x="312325" y="398475"/>
            <a:chExt cx="5083875" cy="1015050"/>
          </a:xfrm>
        </p:grpSpPr>
        <p:sp>
          <p:nvSpPr>
            <p:cNvPr id="100" name="Google Shape;100;p17"/>
            <p:cNvSpPr/>
            <p:nvPr/>
          </p:nvSpPr>
          <p:spPr>
            <a:xfrm rot="-5400000">
              <a:off x="3591675" y="-391000"/>
              <a:ext cx="1015050" cy="2594000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312325" y="398500"/>
              <a:ext cx="2706600" cy="1014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 txBox="1"/>
            <p:nvPr/>
          </p:nvSpPr>
          <p:spPr>
            <a:xfrm>
              <a:off x="495300" y="398625"/>
              <a:ext cx="4238700" cy="101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latin typeface="Montserrat Medium"/>
                  <a:ea typeface="Montserrat Medium"/>
                  <a:cs typeface="Montserrat Medium"/>
                  <a:sym typeface="Montserrat Medium"/>
                </a:rPr>
                <a:t>Ask the experts</a:t>
              </a:r>
              <a:endParaRPr sz="26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03" name="Google Shape;103;p17"/>
          <p:cNvGrpSpPr/>
          <p:nvPr/>
        </p:nvGrpSpPr>
        <p:grpSpPr>
          <a:xfrm>
            <a:off x="312325" y="3445675"/>
            <a:ext cx="5083875" cy="548635"/>
            <a:chOff x="312325" y="398475"/>
            <a:chExt cx="5083875" cy="1015050"/>
          </a:xfrm>
        </p:grpSpPr>
        <p:sp>
          <p:nvSpPr>
            <p:cNvPr id="104" name="Google Shape;104;p17"/>
            <p:cNvSpPr/>
            <p:nvPr/>
          </p:nvSpPr>
          <p:spPr>
            <a:xfrm rot="-5400000">
              <a:off x="3591675" y="-391000"/>
              <a:ext cx="1015050" cy="2594000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312325" y="398500"/>
              <a:ext cx="2706600" cy="1014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 txBox="1"/>
            <p:nvPr/>
          </p:nvSpPr>
          <p:spPr>
            <a:xfrm>
              <a:off x="495300" y="398614"/>
              <a:ext cx="4572000" cy="101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latin typeface="Montserrat Medium"/>
                  <a:ea typeface="Montserrat Medium"/>
                  <a:cs typeface="Montserrat Medium"/>
                  <a:sym typeface="Montserrat Medium"/>
                </a:rPr>
                <a:t>Domain &amp; Content model</a:t>
              </a:r>
              <a:endParaRPr sz="26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07" name="Google Shape;107;p17"/>
          <p:cNvGrpSpPr/>
          <p:nvPr/>
        </p:nvGrpSpPr>
        <p:grpSpPr>
          <a:xfrm>
            <a:off x="312325" y="4178659"/>
            <a:ext cx="5083875" cy="548635"/>
            <a:chOff x="312325" y="398475"/>
            <a:chExt cx="5083875" cy="1015050"/>
          </a:xfrm>
        </p:grpSpPr>
        <p:sp>
          <p:nvSpPr>
            <p:cNvPr id="108" name="Google Shape;108;p17"/>
            <p:cNvSpPr/>
            <p:nvPr/>
          </p:nvSpPr>
          <p:spPr>
            <a:xfrm rot="-5400000">
              <a:off x="3591675" y="-391000"/>
              <a:ext cx="1015050" cy="2594000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312325" y="398500"/>
              <a:ext cx="2706600" cy="1014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 txBox="1"/>
            <p:nvPr/>
          </p:nvSpPr>
          <p:spPr>
            <a:xfrm>
              <a:off x="495300" y="398625"/>
              <a:ext cx="4238700" cy="101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latin typeface="Montserrat Medium"/>
                  <a:ea typeface="Montserrat Medium"/>
                  <a:cs typeface="Montserrat Medium"/>
                  <a:sym typeface="Montserrat Medium"/>
                </a:rPr>
                <a:t>Bring the experts back</a:t>
              </a:r>
              <a:endParaRPr sz="26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1375" y="153613"/>
            <a:ext cx="6368550" cy="483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Domain Model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11701" y="2149826"/>
            <a:ext cx="2039099" cy="284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1750" y="85050"/>
            <a:ext cx="5728450" cy="49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Content Model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11700" y="2130125"/>
            <a:ext cx="1550321" cy="2843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t="6583" b="8461"/>
          <a:stretch/>
        </p:blipFill>
        <p:spPr>
          <a:xfrm>
            <a:off x="0" y="0"/>
            <a:ext cx="9144003" cy="51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5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Differences between Domain &amp; Content Model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1400175" y="1401700"/>
            <a:ext cx="1447800" cy="922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Transport 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good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32" name="Google Shape;132;p20"/>
          <p:cNvGrpSpPr/>
          <p:nvPr/>
        </p:nvGrpSpPr>
        <p:grpSpPr>
          <a:xfrm>
            <a:off x="6153150" y="1401700"/>
            <a:ext cx="1448400" cy="3300900"/>
            <a:chOff x="6505575" y="1135000"/>
            <a:chExt cx="1448400" cy="3300900"/>
          </a:xfrm>
        </p:grpSpPr>
        <p:sp>
          <p:nvSpPr>
            <p:cNvPr id="133" name="Google Shape;133;p20"/>
            <p:cNvSpPr/>
            <p:nvPr/>
          </p:nvSpPr>
          <p:spPr>
            <a:xfrm>
              <a:off x="6505575" y="1135000"/>
              <a:ext cx="1447800" cy="9225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Passenger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6505575" y="2324200"/>
              <a:ext cx="1447800" cy="9225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Accessory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6505575" y="3513400"/>
              <a:ext cx="1447800" cy="9225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Container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36" name="Google Shape;136;p20"/>
            <p:cNvCxnSpPr>
              <a:stCxn id="133" idx="3"/>
              <a:endCxn id="134" idx="3"/>
            </p:cNvCxnSpPr>
            <p:nvPr/>
          </p:nvCxnSpPr>
          <p:spPr>
            <a:xfrm>
              <a:off x="7953375" y="1596250"/>
              <a:ext cx="600" cy="1189200"/>
            </a:xfrm>
            <a:prstGeom prst="bentConnector3">
              <a:avLst>
                <a:gd name="adj1" fmla="val 39687500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t="15725"/>
          <a:stretch/>
        </p:blipFill>
        <p:spPr>
          <a:xfrm flipH="1">
            <a:off x="0" y="-175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Learnings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311700" y="11195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Ask the users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developers: Domain model is comparable to DB or class model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Iterate the domain model with experts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Iterate between screen sketches and content model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Char char="●"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Model once, redesign all the time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NNOVA_CATEGORY" val="None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Bildschirmpräsentation (16:9)</PresentationFormat>
  <Paragraphs>69</Paragraphs>
  <Slides>10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Roboto</vt:lpstr>
      <vt:lpstr>Montserrat Medium</vt:lpstr>
      <vt:lpstr>Simple Light</vt:lpstr>
      <vt:lpstr>IA from outer space</vt:lpstr>
      <vt:lpstr>PowerPoint-Präsentation</vt:lpstr>
      <vt:lpstr>Starting point</vt:lpstr>
      <vt:lpstr>Reading the book</vt:lpstr>
      <vt:lpstr>Approach</vt:lpstr>
      <vt:lpstr>Domain Model</vt:lpstr>
      <vt:lpstr>Content Model</vt:lpstr>
      <vt:lpstr>Differences between Domain &amp; Content Model</vt:lpstr>
      <vt:lpstr>Learnings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 from outer space</dc:title>
  <cp:lastModifiedBy>Martin Spichiger</cp:lastModifiedBy>
  <cp:revision>3</cp:revision>
  <dcterms:modified xsi:type="dcterms:W3CDTF">2020-02-17T11:53:22Z</dcterms:modified>
  <cp:category/>
</cp:coreProperties>
</file>